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89" r:id="rId3"/>
    <p:sldId id="284" r:id="rId4"/>
    <p:sldId id="285" r:id="rId5"/>
    <p:sldId id="287" r:id="rId6"/>
    <p:sldId id="288" r:id="rId7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  <p15:guide id="3" orient="horz" pos="2905">
          <p15:clr>
            <a:srgbClr val="A4A3A4"/>
          </p15:clr>
        </p15:guide>
        <p15:guide id="4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4624" autoAdjust="0"/>
  </p:normalViewPr>
  <p:slideViewPr>
    <p:cSldViewPr snapToGrid="0">
      <p:cViewPr varScale="1">
        <p:scale>
          <a:sx n="81" d="100"/>
          <a:sy n="81" d="100"/>
        </p:scale>
        <p:origin x="20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064" y="-108"/>
      </p:cViewPr>
      <p:guideLst>
        <p:guide orient="horz" pos="2928"/>
        <p:guide pos="2168"/>
        <p:guide orient="horz" pos="2905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1169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1169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EB380A4-20C2-4EDC-A72D-658B2E733525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607"/>
            <a:ext cx="3037840" cy="461169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60607"/>
            <a:ext cx="3037840" cy="461169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98FEB1D-2FF6-4D76-B304-18F1CB21D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5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TBI graphic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7938"/>
            <a:ext cx="9163051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961534" y="1371600"/>
            <a:ext cx="7371761" cy="1272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12</a:t>
            </a:r>
            <a:r>
              <a:rPr lang="en-US" sz="4000" b="1" baseline="30000" dirty="0" smtClean="0">
                <a:solidFill>
                  <a:srgbClr val="213C8F"/>
                </a:solidFill>
                <a:latin typeface="Arial" pitchFamily="34" charset="0"/>
              </a:rPr>
              <a:t>th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 National Take </a:t>
            </a:r>
            <a:r>
              <a:rPr lang="en-US" sz="4000" b="1" dirty="0">
                <a:solidFill>
                  <a:srgbClr val="213C8F"/>
                </a:solidFill>
                <a:latin typeface="Arial" pitchFamily="34" charset="0"/>
              </a:rPr>
              <a:t>Back 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Day</a:t>
            </a:r>
          </a:p>
          <a:p>
            <a:pPr>
              <a:lnSpc>
                <a:spcPts val="2300"/>
              </a:lnSpc>
            </a:pPr>
            <a:endParaRPr lang="en-US" sz="4000" b="1" dirty="0" smtClean="0">
              <a:solidFill>
                <a:srgbClr val="213C8F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400" b="1" dirty="0" smtClean="0">
                <a:solidFill>
                  <a:srgbClr val="213C8F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October 22, 2016</a:t>
            </a:r>
            <a:endParaRPr lang="en-US" sz="24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95600"/>
            <a:ext cx="6650038" cy="603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05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DRUG ENFORCEMENT ADMINISTRATION </a:t>
            </a:r>
          </a:p>
          <a:p>
            <a:pPr algn="ctr"/>
            <a:r>
              <a:rPr lang="en-US" b="1" dirty="0" smtClean="0"/>
              <a:t>DIVERSION CONTROL PROGRAM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57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360595" y="341859"/>
              <a:ext cx="7268370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12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October 22, 2016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Law Enforcement Participation: 4,018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60991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77200" y="526097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94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52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161MA</a:t>
            </a:r>
            <a:endParaRPr lang="en-US" sz="12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33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730669" y="2971800"/>
            <a:ext cx="413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66</a:t>
            </a:r>
            <a:r>
              <a:rPr lang="en-US" sz="1000" dirty="0" smtClean="0"/>
              <a:t> CT</a:t>
            </a:r>
            <a:endParaRPr lang="en-US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132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239000" y="1600200"/>
            <a:ext cx="45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35</a:t>
            </a:r>
            <a:r>
              <a:rPr lang="en-US" sz="1100" baseline="0" dirty="0" smtClean="0">
                <a:solidFill>
                  <a:schemeClr val="tx1"/>
                </a:solidFill>
              </a:rPr>
              <a:t>VT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8486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84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NH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78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5562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960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624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00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67000" y="1981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6" name="Straight Connector 95"/>
          <p:cNvCxnSpPr>
            <a:endCxn id="97" idx="2"/>
          </p:cNvCxnSpPr>
          <p:nvPr/>
        </p:nvCxnSpPr>
        <p:spPr>
          <a:xfrm flipV="1">
            <a:off x="2362200" y="6192798"/>
            <a:ext cx="397165" cy="13180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285999" y="5638800"/>
            <a:ext cx="946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en-US" sz="1200" dirty="0" smtClean="0">
                <a:solidFill>
                  <a:schemeClr val="tx1"/>
                </a:solidFill>
              </a:rPr>
              <a:t>HI &amp; Guam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94538" y="56271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305800" y="3124200"/>
            <a:ext cx="533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217</a:t>
            </a:r>
            <a:r>
              <a:rPr lang="en-US" sz="1100" dirty="0" smtClean="0"/>
              <a:t> NJ</a:t>
            </a:r>
            <a:endParaRPr lang="en-US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17220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47700" y="550401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53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15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34199" y="3733800"/>
            <a:ext cx="72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458200" y="3962400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39 </a:t>
            </a:r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077200" y="3886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 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534400" y="3505200"/>
            <a:ext cx="60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23</a:t>
            </a:r>
          </a:p>
          <a:p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3" name="TextBox 122"/>
          <p:cNvSpPr txBox="1"/>
          <p:nvPr/>
        </p:nvSpPr>
        <p:spPr>
          <a:xfrm>
            <a:off x="91440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430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188536" y="349250"/>
              <a:ext cx="7317164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12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October 22, 2016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Collection Sites: 5,178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6550" y="56546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1000" y="5149056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7056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65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146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157</a:t>
            </a:r>
            <a:r>
              <a:rPr lang="en-US" sz="1000" dirty="0" smtClean="0"/>
              <a:t>MA</a:t>
            </a:r>
            <a:endParaRPr lang="en-US" sz="1000" dirty="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35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730669" y="2971800"/>
            <a:ext cx="41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73</a:t>
            </a:r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160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239000" y="1600200"/>
            <a:ext cx="45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64</a:t>
            </a:r>
            <a:r>
              <a:rPr lang="en-US" sz="1200" baseline="0" dirty="0" smtClean="0"/>
              <a:t> </a:t>
            </a:r>
            <a:r>
              <a:rPr lang="en-US" sz="1100" baseline="0" dirty="0" smtClean="0"/>
              <a:t>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85</a:t>
            </a:r>
          </a:p>
          <a:p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35950" y="53340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35613" y="361433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223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05513" y="3389266"/>
            <a:ext cx="58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4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137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00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296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114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152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243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336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16200000" flipH="1">
            <a:off x="2223016" y="5949950"/>
            <a:ext cx="240268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430462" y="5855732"/>
            <a:ext cx="119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</a:t>
            </a:r>
            <a:r>
              <a:rPr lang="en-US" sz="1200" dirty="0" smtClean="0"/>
              <a:t>HI &amp; Guam 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70866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135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305800" y="312420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230</a:t>
            </a:r>
            <a:r>
              <a:rPr lang="en-US" sz="1100" dirty="0" smtClean="0"/>
              <a:t> 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196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76961" y="4992172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247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327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1430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90600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85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46638" y="3124200"/>
            <a:ext cx="56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112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15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173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580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109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458200" y="396240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87</a:t>
            </a:r>
            <a:r>
              <a:rPr lang="en-US" sz="1100" dirty="0" smtClean="0"/>
              <a:t> 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200" y="3886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07969" y="3511869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27</a:t>
            </a:r>
          </a:p>
          <a:p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51593" y="15081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273841" y="349250"/>
              <a:ext cx="7432488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12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October 22, 2016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Weight Collected (pounds):  731,269 </a:t>
              </a:r>
              <a:r>
                <a:rPr lang="en-US" sz="1600" b="1" dirty="0" err="1" smtClean="0">
                  <a:latin typeface="Arial" pitchFamily="34" charset="0"/>
                </a:rPr>
                <a:t>lbs</a:t>
              </a:r>
              <a:r>
                <a:rPr lang="en-US" sz="1600" b="1" dirty="0" smtClean="0">
                  <a:latin typeface="Arial" pitchFamily="34" charset="0"/>
                </a:rPr>
                <a:t>  (365.6 Tons)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6075" y="6043573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75600" y="522525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629399" y="4876800"/>
            <a:ext cx="712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8,530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20,997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6600" y="4648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4,968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25057" y="4386546"/>
            <a:ext cx="732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20,271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7162800" y="2286000"/>
            <a:ext cx="1295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05600" y="2057400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24,002</a:t>
            </a:r>
            <a:endParaRPr lang="en-US" sz="1400" dirty="0"/>
          </a:p>
          <a:p>
            <a:r>
              <a:rPr lang="en-US" sz="1300" dirty="0" smtClean="0"/>
              <a:t>MA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 flipH="1" flipV="1">
            <a:off x="8458200" y="2667000"/>
            <a:ext cx="2286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106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2,534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3810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603456" y="280971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6,194</a:t>
            </a:r>
          </a:p>
          <a:p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67014" y="1962371"/>
            <a:ext cx="762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24,260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86600" y="1600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3,934</a:t>
            </a:r>
            <a:r>
              <a:rPr lang="en-US" sz="1100" baseline="0" dirty="0" smtClean="0"/>
              <a:t>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8,034</a:t>
            </a:r>
          </a:p>
          <a:p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flipV="1">
            <a:off x="8458200" y="5978843"/>
            <a:ext cx="114300" cy="42195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1092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468167" y="344141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44,900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58694" y="3595300"/>
            <a:ext cx="7770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17,546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399" y="1981200"/>
            <a:ext cx="60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124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92333" y="2550417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56,924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86300" y="2283023"/>
            <a:ext cx="78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4,402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62400" y="5334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59,423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67200" y="4495800"/>
            <a:ext cx="7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769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95600" y="3733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17,458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2,572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73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1,282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57400" y="3505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3,713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66335" y="280848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16,546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17847" y="328604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28,264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1781" y="4052152"/>
            <a:ext cx="77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9,404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43200" y="4724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4,389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3911" y="381831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51,623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3,079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5400000" flipH="1" flipV="1">
            <a:off x="2171700" y="6134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020095" y="5638800"/>
            <a:ext cx="723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2,699  </a:t>
            </a:r>
            <a:r>
              <a:rPr lang="en-US" sz="1200" dirty="0" smtClean="0"/>
              <a:t>HI &amp; GU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7048500" y="5638800"/>
            <a:ext cx="702469" cy="29238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 16,228 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229599" y="3187848"/>
            <a:ext cx="6858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12,457</a:t>
            </a:r>
            <a:r>
              <a:rPr lang="en-US" sz="1100" dirty="0" smtClean="0"/>
              <a:t>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62550" y="5510718"/>
            <a:ext cx="647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3,535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29200" y="4572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23,434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62600" y="5019730"/>
            <a:ext cx="63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2,598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07800" y="518457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3,545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43800" y="2667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38,575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39000" y="3124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33,360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799" y="4572000"/>
            <a:ext cx="68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8,453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66799" y="1600200"/>
            <a:ext cx="80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19,179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35819" y="2209800"/>
            <a:ext cx="688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7,933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52600" y="2590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3,190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5634" y="562341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2,074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29200" y="3962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36,075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4,354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043266" y="388931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10,574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76800" y="3124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8,556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199" y="2590800"/>
            <a:ext cx="77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1,733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281069" y="389826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23,270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966531" y="3695700"/>
            <a:ext cx="60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5,188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914400" cy="609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530055" y="4068624"/>
            <a:ext cx="67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10,067</a:t>
            </a:r>
          </a:p>
          <a:p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 rot="16200000" flipH="1">
            <a:off x="7620000" y="3733800"/>
            <a:ext cx="685800" cy="533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199" y="4348945"/>
            <a:ext cx="824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874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34400" y="3505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6,059</a:t>
            </a:r>
            <a:r>
              <a:rPr lang="en-US" sz="1100" dirty="0" smtClean="0"/>
              <a:t> 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6963" y="6460144"/>
            <a:ext cx="1023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Overseas:  25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51593" y="15081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273841" y="349250"/>
              <a:ext cx="7432488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I-XII Totals: 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</a:rPr>
                <a:t>Total Weight Collected (pounds): 7,202,977   </a:t>
              </a:r>
              <a:r>
                <a:rPr lang="en-US" sz="1600" b="1" smtClean="0">
                  <a:solidFill>
                    <a:prstClr val="black"/>
                  </a:solidFill>
                  <a:latin typeface="Arial" pitchFamily="34" charset="0"/>
                </a:rPr>
                <a:t>(3,601 </a:t>
              </a: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</a:rPr>
                <a:t>Tons)</a:t>
              </a:r>
              <a:endParaRPr lang="en-US" sz="16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6075" y="6043573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75600" y="522525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594292" y="4876800"/>
            <a:ext cx="712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89,797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122,192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63580" y="4653329"/>
            <a:ext cx="690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49,120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25057" y="4386546"/>
            <a:ext cx="732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128,822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7162800" y="2286000"/>
            <a:ext cx="1295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05600" y="2057400"/>
            <a:ext cx="753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219,242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MA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 flipH="1" flipV="1">
            <a:off x="8458200" y="2667000"/>
            <a:ext cx="2286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06508" y="2299156"/>
            <a:ext cx="67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26,039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RI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3810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546306" y="2853987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71,450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CT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327231" y="199589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228,700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20718" y="1600200"/>
            <a:ext cx="67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34,463VT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10500" y="16764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70,973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NH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flipV="1">
            <a:off x="8458200" y="6015193"/>
            <a:ext cx="114300" cy="45273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55352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13,951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PR &amp; VI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87034" y="3423444"/>
            <a:ext cx="727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357,071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993612" y="3621264"/>
            <a:ext cx="777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213,388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399" y="1981200"/>
            <a:ext cx="608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4,104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92332" y="2550417"/>
            <a:ext cx="766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403,026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86300" y="2283023"/>
            <a:ext cx="788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84,322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62400" y="5334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530,164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67200" y="4495800"/>
            <a:ext cx="733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11,989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95600" y="3733800"/>
            <a:ext cx="74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205,715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20,738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73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15,192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57400" y="3505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60,501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66334" y="2808488"/>
            <a:ext cx="73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133,156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17846" y="3286049"/>
            <a:ext cx="763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298,292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1781" y="4052152"/>
            <a:ext cx="779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86,745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43199" y="4724400"/>
            <a:ext cx="712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46,149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93736" y="4015572"/>
            <a:ext cx="77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675,126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7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29,558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5400000" flipH="1" flipV="1">
            <a:off x="2171700" y="6134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020095" y="5638800"/>
            <a:ext cx="723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26,890</a:t>
            </a:r>
            <a:r>
              <a:rPr lang="en-US" sz="1400" dirty="0" smtClean="0">
                <a:solidFill>
                  <a:prstClr val="black"/>
                </a:solidFill>
              </a:rPr>
              <a:t>  </a:t>
            </a:r>
            <a:r>
              <a:rPr lang="en-US" sz="1200" dirty="0" smtClean="0">
                <a:solidFill>
                  <a:prstClr val="black"/>
                </a:solidFill>
              </a:rPr>
              <a:t>HI &amp; GU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48500" y="5638800"/>
            <a:ext cx="702469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219,992 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229599" y="3241186"/>
            <a:ext cx="7405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177,674</a:t>
            </a:r>
            <a:r>
              <a:rPr lang="en-US" sz="1100" dirty="0" smtClean="0">
                <a:solidFill>
                  <a:prstClr val="black"/>
                </a:solidFill>
              </a:rPr>
              <a:t>NJ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172869" y="5562600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37,758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29200" y="45720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211,136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62600" y="5019730"/>
            <a:ext cx="63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16,317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07800" y="5184577"/>
            <a:ext cx="712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47,425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458868" y="2736667"/>
            <a:ext cx="779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448,142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39000" y="3124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335,887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799" y="4572000"/>
            <a:ext cx="761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111,567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66799" y="1600200"/>
            <a:ext cx="803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160,794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35819" y="2209800"/>
            <a:ext cx="688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97,068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52600" y="2590800"/>
            <a:ext cx="73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45,496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5634" y="5623411"/>
            <a:ext cx="664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29,346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29200" y="3962400"/>
            <a:ext cx="78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293,539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67,267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043266" y="3889314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101,345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76800" y="3124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77,541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199" y="2590800"/>
            <a:ext cx="773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16,232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281068" y="3898263"/>
            <a:ext cx="719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224,565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923393" y="3695700"/>
            <a:ext cx="657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</a:rPr>
              <a:t>56,140</a:t>
            </a:r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914400" cy="609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561631" y="4152631"/>
            <a:ext cx="67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94,457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MD</a:t>
            </a:r>
            <a:endParaRPr lang="en-US" sz="1100" dirty="0">
              <a:solidFill>
                <a:prstClr val="black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rot="16200000" flipH="1">
            <a:off x="7620000" y="3733800"/>
            <a:ext cx="685800" cy="533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7995444" y="4372932"/>
            <a:ext cx="8243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12,179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DC</a:t>
            </a:r>
            <a:endParaRPr lang="en-US" sz="1100" dirty="0">
              <a:solidFill>
                <a:prstClr val="black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496300" y="3505200"/>
            <a:ext cx="6477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64,210</a:t>
            </a:r>
            <a:r>
              <a:rPr lang="en-US" sz="1100" dirty="0" smtClean="0">
                <a:solidFill>
                  <a:prstClr val="black"/>
                </a:solidFill>
              </a:rPr>
              <a:t> DE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 Control 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6438750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Overseas:  25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7885</TotalTime>
  <Words>378</Words>
  <Application>Microsoft Office PowerPoint</Application>
  <PresentationFormat>On-screen Show (4:3)</PresentationFormat>
  <Paragraphs>255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drugs</dc:title>
  <dc:creator>cxclark</dc:creator>
  <cp:lastModifiedBy>Smith, Lindsay J</cp:lastModifiedBy>
  <cp:revision>331</cp:revision>
  <cp:lastPrinted>2016-10-26T18:14:09Z</cp:lastPrinted>
  <dcterms:created xsi:type="dcterms:W3CDTF">2011-05-10T19:34:36Z</dcterms:created>
  <dcterms:modified xsi:type="dcterms:W3CDTF">2021-01-19T21:36:05Z</dcterms:modified>
</cp:coreProperties>
</file>