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6" r:id="rId3"/>
    <p:sldId id="261" r:id="rId4"/>
    <p:sldId id="265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BU.DEA.DOJ.GOV\Sharefiles\HQ\ODL\NTBI\National%20Take%20Back%2018\Totals\Excel%20For%20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459557616"/>
        <c:axId val="459557944"/>
      </c:barChart>
      <c:catAx>
        <c:axId val="459557616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557944"/>
        <c:crosses val="autoZero"/>
        <c:auto val="1"/>
        <c:lblAlgn val="ctr"/>
        <c:lblOffset val="100"/>
        <c:noMultiLvlLbl val="0"/>
      </c:catAx>
      <c:valAx>
        <c:axId val="459557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557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LE PARTNERS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Sheet1!$B$4:$T$4</c:f>
              <c:numCache>
                <c:formatCode>#,##0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Sheet1!$B$5:$T$5</c:f>
              <c:numCache>
                <c:formatCode>#,##0</c:formatCode>
                <c:ptCount val="19"/>
                <c:pt idx="0">
                  <c:v>2992</c:v>
                </c:pt>
                <c:pt idx="1">
                  <c:v>3859</c:v>
                </c:pt>
                <c:pt idx="2">
                  <c:v>3946</c:v>
                </c:pt>
                <c:pt idx="3">
                  <c:v>4268</c:v>
                </c:pt>
                <c:pt idx="4">
                  <c:v>3899</c:v>
                </c:pt>
                <c:pt idx="5">
                  <c:v>4312</c:v>
                </c:pt>
                <c:pt idx="6">
                  <c:v>4114</c:v>
                </c:pt>
                <c:pt idx="7">
                  <c:v>4423</c:v>
                </c:pt>
                <c:pt idx="8">
                  <c:v>4076</c:v>
                </c:pt>
                <c:pt idx="9">
                  <c:v>3892</c:v>
                </c:pt>
                <c:pt idx="10">
                  <c:v>4264</c:v>
                </c:pt>
                <c:pt idx="11">
                  <c:v>4018</c:v>
                </c:pt>
                <c:pt idx="12">
                  <c:v>4223</c:v>
                </c:pt>
                <c:pt idx="13">
                  <c:v>4274</c:v>
                </c:pt>
                <c:pt idx="14">
                  <c:v>4683</c:v>
                </c:pt>
                <c:pt idx="15">
                  <c:v>4770</c:v>
                </c:pt>
                <c:pt idx="16">
                  <c:v>4969</c:v>
                </c:pt>
                <c:pt idx="17">
                  <c:v>4896</c:v>
                </c:pt>
                <c:pt idx="18">
                  <c:v>4153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8D-4963-895D-E8066892564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459557616"/>
        <c:axId val="459557944"/>
      </c:barChart>
      <c:catAx>
        <c:axId val="459557616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557944"/>
        <c:crosses val="autoZero"/>
        <c:auto val="1"/>
        <c:lblAlgn val="ctr"/>
        <c:lblOffset val="100"/>
        <c:noMultiLvlLbl val="0"/>
      </c:catAx>
      <c:valAx>
        <c:axId val="459557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557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# SITES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-2.8011204481792717E-3"/>
                  <c:y val="3.36609486314210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A45-498F-BE0E-862BE312DE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Sheet1!$B$6:$T$6</c:f>
              <c:numCache>
                <c:formatCode>#,##0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Sheet1!$B$7:$T$7</c:f>
              <c:numCache>
                <c:formatCode>#,##0</c:formatCode>
                <c:ptCount val="19"/>
                <c:pt idx="0">
                  <c:v>4056</c:v>
                </c:pt>
                <c:pt idx="1">
                  <c:v>5361</c:v>
                </c:pt>
                <c:pt idx="2">
                  <c:v>5315</c:v>
                </c:pt>
                <c:pt idx="3">
                  <c:v>5659</c:v>
                </c:pt>
                <c:pt idx="4">
                  <c:v>5263</c:v>
                </c:pt>
                <c:pt idx="5">
                  <c:v>5829</c:v>
                </c:pt>
                <c:pt idx="6">
                  <c:v>5683</c:v>
                </c:pt>
                <c:pt idx="7">
                  <c:v>6064</c:v>
                </c:pt>
                <c:pt idx="8">
                  <c:v>5495</c:v>
                </c:pt>
                <c:pt idx="9">
                  <c:v>5202</c:v>
                </c:pt>
                <c:pt idx="10">
                  <c:v>5359</c:v>
                </c:pt>
                <c:pt idx="11">
                  <c:v>5178</c:v>
                </c:pt>
                <c:pt idx="12">
                  <c:v>5498</c:v>
                </c:pt>
                <c:pt idx="13">
                  <c:v>5321</c:v>
                </c:pt>
                <c:pt idx="14">
                  <c:v>5842</c:v>
                </c:pt>
                <c:pt idx="15">
                  <c:v>5839</c:v>
                </c:pt>
                <c:pt idx="16">
                  <c:v>6258</c:v>
                </c:pt>
                <c:pt idx="17">
                  <c:v>6174</c:v>
                </c:pt>
                <c:pt idx="18">
                  <c:v>4587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45-498F-BE0E-862BE312DED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456446128"/>
        <c:axId val="456445472"/>
      </c:barChart>
      <c:catAx>
        <c:axId val="456446128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445472"/>
        <c:crosses val="autoZero"/>
        <c:auto val="1"/>
        <c:lblAlgn val="ctr"/>
        <c:lblOffset val="100"/>
        <c:noMultiLvlLbl val="0"/>
      </c:catAx>
      <c:valAx>
        <c:axId val="456445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446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693241469816276E-2"/>
          <c:y val="2.4096385542168676E-2"/>
          <c:w val="0.9110289807524059"/>
          <c:h val="0.931328779685671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NTBI WEIGHT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Sheet1!$B$2:$T$2</c:f>
              <c:numCache>
                <c:formatCode>#,##0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Sheet1!$B$3:$T$3</c:f>
              <c:numCache>
                <c:formatCode>#,##0</c:formatCode>
                <c:ptCount val="19"/>
                <c:pt idx="0">
                  <c:v>245506</c:v>
                </c:pt>
                <c:pt idx="1">
                  <c:v>376593</c:v>
                </c:pt>
                <c:pt idx="2">
                  <c:v>376983</c:v>
                </c:pt>
                <c:pt idx="3">
                  <c:v>560946</c:v>
                </c:pt>
                <c:pt idx="4">
                  <c:v>488395</c:v>
                </c:pt>
                <c:pt idx="5">
                  <c:v>742497</c:v>
                </c:pt>
                <c:pt idx="6">
                  <c:v>647211</c:v>
                </c:pt>
                <c:pt idx="7">
                  <c:v>780158</c:v>
                </c:pt>
                <c:pt idx="8">
                  <c:v>617150</c:v>
                </c:pt>
                <c:pt idx="9">
                  <c:v>742771</c:v>
                </c:pt>
                <c:pt idx="10">
                  <c:v>893498</c:v>
                </c:pt>
                <c:pt idx="11">
                  <c:v>731269</c:v>
                </c:pt>
                <c:pt idx="12">
                  <c:v>900386</c:v>
                </c:pt>
                <c:pt idx="13">
                  <c:v>912305</c:v>
                </c:pt>
                <c:pt idx="14">
                  <c:v>949046</c:v>
                </c:pt>
                <c:pt idx="15">
                  <c:v>914236</c:v>
                </c:pt>
                <c:pt idx="16" formatCode="_(* #,##0_);_(* \(#,##0\);_(* &quot;-&quot;??_);_(@_)">
                  <c:v>937443</c:v>
                </c:pt>
                <c:pt idx="17" formatCode="_(* #,##0_);_(* \(#,##0\);_(* &quot;-&quot;??_);_(@_)">
                  <c:v>882919</c:v>
                </c:pt>
                <c:pt idx="18" formatCode="_(* #,##0_);_(* \(#,##0\);_(* &quot;-&quot;??_);_(@_)">
                  <c:v>985392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FE-4A58-9EE7-5CBF9F804F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452088824"/>
        <c:axId val="452089152"/>
      </c:barChart>
      <c:catAx>
        <c:axId val="452088824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089152"/>
        <c:crosses val="autoZero"/>
        <c:auto val="1"/>
        <c:lblAlgn val="ctr"/>
        <c:lblOffset val="100"/>
        <c:noMultiLvlLbl val="0"/>
      </c:catAx>
      <c:valAx>
        <c:axId val="452089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2088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0.28333</cdr:x>
      <cdr:y>0.08877</cdr:y>
    </cdr:from>
    <cdr:to>
      <cdr:x>0.76667</cdr:x>
      <cdr:y>0.12213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90800" y="561408"/>
          <a:ext cx="4419600" cy="211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 smtClean="0"/>
            <a:t>*</a:t>
          </a:r>
          <a:r>
            <a:rPr lang="en-US" sz="1000" dirty="0"/>
            <a:t>Collection results </a:t>
          </a:r>
          <a:r>
            <a:rPr lang="en-US" sz="1000" dirty="0" smtClean="0"/>
            <a:t>may </a:t>
          </a:r>
          <a:r>
            <a:rPr lang="en-US" sz="1000" dirty="0"/>
            <a:t>include materials other than prescription drugs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26CB-D201-4DB6-8EE8-81552BAFB78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A1B6-284C-42E4-AC84-1DB1F4F5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2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26CB-D201-4DB6-8EE8-81552BAFB78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A1B6-284C-42E4-AC84-1DB1F4F5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0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26CB-D201-4DB6-8EE8-81552BAFB78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A1B6-284C-42E4-AC84-1DB1F4F5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3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26CB-D201-4DB6-8EE8-81552BAFB78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A1B6-284C-42E4-AC84-1DB1F4F5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47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26CB-D201-4DB6-8EE8-81552BAFB78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A1B6-284C-42E4-AC84-1DB1F4F5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4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26CB-D201-4DB6-8EE8-81552BAFB78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A1B6-284C-42E4-AC84-1DB1F4F5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0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26CB-D201-4DB6-8EE8-81552BAFB78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A1B6-284C-42E4-AC84-1DB1F4F5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8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26CB-D201-4DB6-8EE8-81552BAFB78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A1B6-284C-42E4-AC84-1DB1F4F5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8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26CB-D201-4DB6-8EE8-81552BAFB78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A1B6-284C-42E4-AC84-1DB1F4F5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8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26CB-D201-4DB6-8EE8-81552BAFB78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A1B6-284C-42E4-AC84-1DB1F4F5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3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26CB-D201-4DB6-8EE8-81552BAFB78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A1B6-284C-42E4-AC84-1DB1F4F5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95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826CB-D201-4DB6-8EE8-81552BAFB78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A1B6-284C-42E4-AC84-1DB1F4F5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1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9101778" cy="54292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5181600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DRUG ENFORCEMENT ADMINISTRATION </a:t>
            </a:r>
          </a:p>
          <a:p>
            <a:pPr algn="ctr"/>
            <a:r>
              <a:rPr lang="en-US" b="1" dirty="0" smtClean="0"/>
              <a:t>DIVERSION CONTROL DIVISION 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334000"/>
            <a:ext cx="1794421" cy="125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22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40366" y="228600"/>
            <a:ext cx="601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Law Enforcement Partners </a:t>
            </a:r>
          </a:p>
          <a:p>
            <a:pPr algn="ctr"/>
            <a:r>
              <a:rPr lang="en-US" sz="3200" dirty="0" smtClean="0"/>
              <a:t>NTBI 1-19</a:t>
            </a:r>
            <a:endParaRPr lang="en-US" sz="32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3479346"/>
              </p:ext>
            </p:extLst>
          </p:nvPr>
        </p:nvGraphicFramePr>
        <p:xfrm>
          <a:off x="0" y="1060704"/>
          <a:ext cx="9067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4097891"/>
              </p:ext>
            </p:extLst>
          </p:nvPr>
        </p:nvGraphicFramePr>
        <p:xfrm>
          <a:off x="0" y="685800"/>
          <a:ext cx="9067800" cy="6166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586" y="-65782"/>
            <a:ext cx="2299414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80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71600" y="38993"/>
            <a:ext cx="601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Sites </a:t>
            </a:r>
          </a:p>
          <a:p>
            <a:pPr algn="ctr"/>
            <a:r>
              <a:rPr lang="en-US" sz="3200" dirty="0" smtClean="0"/>
              <a:t>NTBI 1-19</a:t>
            </a:r>
            <a:endParaRPr lang="en-US" sz="3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1223970"/>
              </p:ext>
            </p:extLst>
          </p:nvPr>
        </p:nvGraphicFramePr>
        <p:xfrm>
          <a:off x="76200" y="457200"/>
          <a:ext cx="90678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586" y="-65782"/>
            <a:ext cx="2299414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2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71600" y="126682"/>
            <a:ext cx="601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Weight Collected</a:t>
            </a:r>
          </a:p>
          <a:p>
            <a:pPr algn="ctr"/>
            <a:r>
              <a:rPr lang="en-US" sz="3200" dirty="0" smtClean="0"/>
              <a:t>NTBI 1-19</a:t>
            </a:r>
            <a:endParaRPr lang="en-US" sz="32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241489"/>
              </p:ext>
            </p:extLst>
          </p:nvPr>
        </p:nvGraphicFramePr>
        <p:xfrm>
          <a:off x="0" y="533400"/>
          <a:ext cx="91440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586" y="-65782"/>
            <a:ext cx="2299414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32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29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DEA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Clark, Colin P.</dc:creator>
  <cp:lastModifiedBy>Smith, Lindsay J</cp:lastModifiedBy>
  <cp:revision>22</cp:revision>
  <cp:lastPrinted>2018-05-03T19:36:21Z</cp:lastPrinted>
  <dcterms:created xsi:type="dcterms:W3CDTF">2017-11-17T16:47:24Z</dcterms:created>
  <dcterms:modified xsi:type="dcterms:W3CDTF">2021-02-16T19:43:49Z</dcterms:modified>
</cp:coreProperties>
</file>