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7" r:id="rId5"/>
    <p:sldId id="258" r:id="rId6"/>
    <p:sldId id="259" r:id="rId7"/>
    <p:sldId id="262" r:id="rId8"/>
    <p:sldId id="264" r:id="rId9"/>
    <p:sldId id="272" r:id="rId10"/>
    <p:sldId id="263" r:id="rId11"/>
    <p:sldId id="260" r:id="rId12"/>
    <p:sldId id="268" r:id="rId13"/>
    <p:sldId id="269" r:id="rId14"/>
    <p:sldId id="270" r:id="rId15"/>
    <p:sldId id="271" r:id="rId16"/>
    <p:sldId id="265" r:id="rId17"/>
    <p:sldId id="26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2C31"/>
    <a:srgbClr val="BD212F"/>
    <a:srgbClr val="F7EE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48"/>
    <p:restoredTop sz="76686"/>
  </p:normalViewPr>
  <p:slideViewPr>
    <p:cSldViewPr snapToGrid="0" snapToObjects="1">
      <p:cViewPr varScale="1">
        <p:scale>
          <a:sx n="86" d="100"/>
          <a:sy n="86" d="100"/>
        </p:scale>
        <p:origin x="289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49ABF-4FC9-9747-A765-EDE7864C3AE7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2C8CD-026F-4742-94F7-7FBE39372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22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a.gov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1" u="sng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Times New Roman" pitchFamily="18" charset="0"/>
              </a:rPr>
              <a:t>Guidance to presenter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Times New Roman" pitchFamily="18" charset="0"/>
              </a:rPr>
              <a:t>:</a:t>
            </a:r>
            <a:r>
              <a:rPr lang="en-US" sz="1200" b="0" i="0" u="none" kern="120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Times New Roman" pitchFamily="18" charset="0"/>
              </a:rPr>
              <a:t> This presentation is intended to be delivered as is. However, please feel free to tailor the provided talking points to suit </a:t>
            </a:r>
            <a:r>
              <a:rPr lang="en-US" sz="1200" b="0" i="0" u="none" kern="1200" baseline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Times New Roman" pitchFamily="18" charset="0"/>
              </a:rPr>
              <a:t>your community’s needs.</a:t>
            </a:r>
            <a:endParaRPr lang="en-US" sz="1200" b="1" i="1" u="sng" kern="12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Times New Roman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Times New Roman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Times New Roman" pitchFamily="18" charset="0"/>
              </a:rPr>
              <a:t>Red Ribbon Week is October 23-31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Times New Roman" pitchFamily="18" charset="0"/>
              </a:rPr>
              <a:t>You might remember the events of this week from elementary school – red ribbons that you wore during the week, the bookmark contest, people like me coming to your class to talk.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Times New Roman" pitchFamily="18" charset="0"/>
              </a:rPr>
              <a:t>I would like to remind you about the history of why we celebrate Red Ribbon Week.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C8CD-026F-4742-94F7-7FBE39372D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28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Red Ribbon Week Campus Video PSA Contest</a:t>
            </a:r>
            <a:endParaRPr lang="en-US" b="0" dirty="0" smtClean="0"/>
          </a:p>
          <a:p>
            <a:endParaRPr lang="en-US" b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purpose is for colleges and universities to promote the importance of preventing illicit drug use and legal drug misuse among college students.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winning school receives a plaque and $1,000 to support its campus’s drug abuse prevention efforts.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more information, go to www.campusdrugprevention.gov/psacontest</a:t>
            </a:r>
            <a:endParaRPr lang="en-US" b="0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C8CD-026F-4742-94F7-7FBE39372D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96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Red Ribbon Photo Contest</a:t>
            </a:r>
            <a:endParaRPr lang="en-US" b="0" dirty="0" smtClean="0"/>
          </a:p>
          <a:p>
            <a:endParaRPr lang="en-US" b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 co-sponsors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National Family Partnership’s National Red Ribbon Photo Contest.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C8CD-026F-4742-94F7-7FBE39372D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19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Red Ribbon Photo Contest</a:t>
            </a:r>
            <a:endParaRPr lang="en-US" b="0" dirty="0" smtClean="0"/>
          </a:p>
          <a:p>
            <a:endParaRPr lang="en-US" b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contest engages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families, schools, and communities to actively spread the Red Ribbon Week message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National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Family Partnership coordinated the first National Red Ribbon Week celebration in 1988.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more information, go to www.redribbon.org/contest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C8CD-026F-4742-94F7-7FBE39372D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69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2"/>
                </a:solidFill>
                <a:latin typeface="Calibri" panose="020F0502020204030204" pitchFamily="34" charset="0"/>
                <a:ea typeface="Gill Sans MT" charset="0"/>
                <a:cs typeface="Gill Sans MT" charset="0"/>
              </a:rPr>
              <a:t>For more information about the DEA and Red Ribbon Week, please go to the following websites: </a:t>
            </a:r>
          </a:p>
          <a:p>
            <a:r>
              <a:rPr lang="en-US" sz="1200" kern="1200" dirty="0" smtClean="0">
                <a:solidFill>
                  <a:schemeClr val="tx2"/>
                </a:solidFill>
                <a:latin typeface="Calibri" panose="020F0502020204030204" pitchFamily="34" charset="0"/>
                <a:ea typeface="Gill Sans MT" charset="0"/>
                <a:cs typeface="Gill Sans MT" charset="0"/>
              </a:rPr>
              <a:t>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u="none" kern="1200" dirty="0" smtClean="0">
                <a:solidFill>
                  <a:schemeClr val="tx2"/>
                </a:solidFill>
                <a:latin typeface="Calibri" panose="020F0502020204030204" pitchFamily="34" charset="0"/>
                <a:ea typeface="Gill Sans MT" charset="0"/>
                <a:cs typeface="Gill Sans MT" charset="0"/>
              </a:rPr>
              <a:t>www.dea.gov/redribbon</a:t>
            </a:r>
            <a:endParaRPr lang="en-US" sz="1200" u="none" kern="1200" dirty="0" smtClean="0">
              <a:solidFill>
                <a:schemeClr val="tx2"/>
              </a:solidFill>
              <a:latin typeface="Calibri" panose="020F0502020204030204" pitchFamily="34" charset="0"/>
              <a:ea typeface="Gill Sans MT" charset="0"/>
              <a:cs typeface="Gill Sans MT" charset="0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2"/>
                </a:solidFill>
                <a:latin typeface="Calibri" panose="020F0502020204030204" pitchFamily="34" charset="0"/>
                <a:ea typeface="Gill Sans MT" charset="0"/>
                <a:cs typeface="Gill Sans MT" charset="0"/>
              </a:rPr>
              <a:t>www.justthinktwice.com - DEA’s website for teens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2"/>
                </a:solidFill>
                <a:latin typeface="Calibri" panose="020F0502020204030204" pitchFamily="34" charset="0"/>
                <a:ea typeface="Gill Sans MT" charset="0"/>
                <a:cs typeface="Gill Sans MT" charset="0"/>
              </a:rPr>
              <a:t>www.getsmartaboutdrugs.com</a:t>
            </a:r>
            <a:r>
              <a:rPr lang="en-US" sz="1200" kern="1200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Gill Sans MT" charset="0"/>
                <a:cs typeface="Gill Sans MT" charset="0"/>
              </a:rPr>
              <a:t> - </a:t>
            </a:r>
            <a:r>
              <a:rPr lang="en-US" sz="1200" kern="1200" dirty="0" smtClean="0">
                <a:solidFill>
                  <a:schemeClr val="tx2"/>
                </a:solidFill>
                <a:latin typeface="Calibri" panose="020F0502020204030204" pitchFamily="34" charset="0"/>
                <a:ea typeface="Gill Sans MT" charset="0"/>
                <a:cs typeface="Gill Sans MT" charset="0"/>
              </a:rPr>
              <a:t>DEA’s website for parents, teachers and caregivers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2"/>
                </a:solidFill>
                <a:latin typeface="Calibri" panose="020F0502020204030204" pitchFamily="34" charset="0"/>
                <a:ea typeface="Gill Sans MT" charset="0"/>
                <a:cs typeface="Gill Sans MT" charset="0"/>
              </a:rPr>
              <a:t>www.campusdrugprevention.gov - DEA’s website for professionals working to prevent drug abuse among college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C8CD-026F-4742-94F7-7FBE39372D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41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I’m happy to answer any questions you might have and to hear about Red Ribbon Week activities you have planned.</a:t>
            </a:r>
          </a:p>
          <a:p>
            <a:endParaRPr lang="en-US" dirty="0" smtClean="0"/>
          </a:p>
          <a:p>
            <a:r>
              <a:rPr lang="en-US" smtClean="0"/>
              <a:t>Thank you!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C8CD-026F-4742-94F7-7FBE39372D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58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How did Red Ribbon Week come about?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latin typeface="Calibri" panose="020F0502020204030204" pitchFamily="34" charset="0"/>
              <a:ea typeface="Gill Sans MT" charset="0"/>
              <a:cs typeface="Gill Sans MT" charset="0"/>
            </a:endParaRPr>
          </a:p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On February 7, 1985, Enrique (“Kiki”) </a:t>
            </a:r>
            <a:r>
              <a:rPr lang="en-US" sz="1200" dirty="0" err="1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Camarena</a:t>
            </a:r>
            <a:r>
              <a:rPr lang="en-US" sz="120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, a Drug Enforcement Administration (DEA) Special Agent, was stationed in Guadalajara, Mexico.</a:t>
            </a:r>
          </a:p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Kiki had been in Mexico for more than 4 years and was on the trail of marijuana and cocaine drug traffickers in Mexico.</a:t>
            </a:r>
          </a:p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At 2:00 p.m. that day, Kiki was going to meet his wife Mika for lunch. As Kiki was about to enter his truck, five men approached and shoved him into a beige Volkswagen and sped away. That was the last time Kiki was seen alive. </a:t>
            </a:r>
          </a:p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Kiki’s body was found one month later in a shallow grave. He had been badly</a:t>
            </a:r>
            <a:r>
              <a:rPr lang="en-US" sz="1200" baseline="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 </a:t>
            </a:r>
            <a:r>
              <a:rPr lang="en-US" sz="120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beaten and brutally murdered.</a:t>
            </a:r>
          </a:p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b="0" i="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Shortly after Kiki’s death, Congressman Duncan Hunter and Kiki’s high school friend Henry Lozano launched “</a:t>
            </a:r>
            <a:r>
              <a:rPr lang="en-US" sz="1200" b="0" i="0" dirty="0" err="1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Camarena</a:t>
            </a:r>
            <a:r>
              <a:rPr lang="en-US" sz="1200" b="0" i="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 Club” in Kiki’s hometown of Calexico, California. Hundreds of club members pledged to live drug-free lives to honor Kiki.</a:t>
            </a:r>
          </a:p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sz="1200" b="0" i="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In 1988 the National Family Partnership coordinated the first National Red Ribbon Week with then-President Reagan and Mrs. Reagan serving as honorary chairpersons.</a:t>
            </a:r>
          </a:p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sz="1200" b="0" i="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Since then, 80 million people participate in Red Ribbon activities each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C8CD-026F-4742-94F7-7FBE39372D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6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Why the Red Ribbon?</a:t>
            </a:r>
          </a:p>
          <a:p>
            <a:pPr>
              <a:buNone/>
            </a:pPr>
            <a:endParaRPr lang="en-US" sz="1200" b="0" i="0" dirty="0" smtClean="0">
              <a:latin typeface="Calibri" panose="020F0502020204030204" pitchFamily="34" charset="0"/>
              <a:ea typeface="Gill Sans MT" charset="0"/>
              <a:cs typeface="Gill Sans MT" charset="0"/>
            </a:endParaRPr>
          </a:p>
          <a:p>
            <a:pPr marL="171450" lvl="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200" b="0" i="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Red Ribbon Week is a uniform way for communities nationwide to take a stand against drugs and drug use.</a:t>
            </a:r>
          </a:p>
          <a:p>
            <a:pPr marL="171450" lvl="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200" b="0" i="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The Red Ribbon events and activities help educate individuals, families, and communities about the destructive effects of drug use.</a:t>
            </a:r>
            <a:endParaRPr lang="en-US" sz="1200" b="0" i="0" kern="1200" dirty="0" smtClean="0">
              <a:solidFill>
                <a:schemeClr val="tx1"/>
              </a:solidFill>
              <a:latin typeface="Calibri" panose="020F0502020204030204" pitchFamily="34" charset="0"/>
              <a:ea typeface="Gill Sans MT" charset="0"/>
              <a:cs typeface="Gill Sans M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C8CD-026F-4742-94F7-7FBE39372D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46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Red Ribbon Week Activities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latin typeface="Calibri" panose="020F0502020204030204" pitchFamily="34" charset="0"/>
              <a:ea typeface="Gill Sans MT" charset="0"/>
              <a:cs typeface="Gill Sans MT" charset="0"/>
            </a:endParaRPr>
          </a:p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200" b="0" i="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There are lots of ways to celebrate Red Ribbon Week and every part of your community can get involved. </a:t>
            </a:r>
          </a:p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200" b="0" i="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There are activities you can participate in or even initiate,</a:t>
            </a:r>
            <a:r>
              <a:rPr lang="en-US" sz="1200" b="0" i="0" baseline="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 including poster contests and photo contests.</a:t>
            </a:r>
            <a:endParaRPr lang="en-US" sz="1200" b="0" i="0" dirty="0" smtClean="0">
              <a:latin typeface="Calibri" panose="020F0502020204030204" pitchFamily="34" charset="0"/>
              <a:ea typeface="Gill Sans MT" charset="0"/>
              <a:cs typeface="Gill Sans M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C8CD-026F-4742-94F7-7FBE39372D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68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Red Ribbon Week Activities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latin typeface="Calibri" panose="020F0502020204030204" pitchFamily="34" charset="0"/>
              <a:ea typeface="Gill Sans MT" charset="0"/>
              <a:cs typeface="Gill Sans MT" charset="0"/>
            </a:endParaRPr>
          </a:p>
          <a:p>
            <a:pPr marL="171450" indent="-171450" rtl="0" eaLnBrk="1" fontAlgn="auto" latinLnBrk="0" hangingPunct="1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 Sans MT" charset="0"/>
                <a:cs typeface="Gill Sans MT" charset="0"/>
              </a:rPr>
              <a:t>The DEA’s website </a:t>
            </a:r>
            <a:r>
              <a:rPr lang="en-US" sz="1200" b="0" i="0" u="sng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Gill Sans MT" charset="0"/>
                <a:cs typeface="Gill Sans MT" charset="0"/>
                <a:hlinkClick r:id="rId3"/>
              </a:rPr>
              <a:t>www.dea.gov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Gill Sans MT" charset="0"/>
                <a:cs typeface="Gill Sans MT" charset="0"/>
              </a:rPr>
              <a:t> </a:t>
            </a:r>
            <a:r>
              <a:rPr lang="en-US" sz="1200" b="0" i="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 Sans MT" charset="0"/>
                <a:cs typeface="Gill Sans MT" charset="0"/>
              </a:rPr>
              <a:t>has information about Red Ribbon Week and how you can get involved.</a:t>
            </a:r>
            <a:endParaRPr lang="en-US" sz="1200" b="0" i="0" dirty="0" smtClean="0">
              <a:effectLst/>
              <a:latin typeface="Calibri" panose="020F0502020204030204" pitchFamily="34" charset="0"/>
              <a:ea typeface="Gill Sans MT" charset="0"/>
              <a:cs typeface="Gill Sans MT" charset="0"/>
            </a:endParaRPr>
          </a:p>
          <a:p>
            <a:pPr marL="628650" marR="0" lvl="1" indent="-171450" algn="l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sz="1200" b="0" i="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 Sans MT" charset="0"/>
                <a:cs typeface="Gill Sans MT" charset="0"/>
              </a:rPr>
              <a:t>Wear red ribbons and distribute them to your friends, family, volunteers, staff, and employees.</a:t>
            </a:r>
          </a:p>
          <a:p>
            <a:pPr marL="628650" marR="0" lvl="1" indent="-171450" algn="l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sz="1200" b="0" i="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 Sans MT" charset="0"/>
                <a:cs typeface="Gill Sans MT" charset="0"/>
              </a:rPr>
              <a:t>Sponsor a Red Ribbon Week activity such as a fun run, bike-a-thon, essay contest, or classroom door decorating contest.</a:t>
            </a:r>
            <a:endParaRPr lang="en-US" sz="1200" b="0" i="0" kern="1200" baseline="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Gill Sans MT" charset="0"/>
              <a:cs typeface="Gill Sans MT" charset="0"/>
            </a:endParaRPr>
          </a:p>
          <a:p>
            <a:pPr marL="628650" marR="0" lvl="1" indent="-171450" algn="l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sz="1200" b="0" i="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 Sans MT" charset="0"/>
                <a:cs typeface="Gill Sans MT" charset="0"/>
              </a:rPr>
              <a:t>Promote Red Ribbon Week at your school's sporting events by handing out red ribbons, providing information about Red Ribbon Week, and have you and your parents take a drug-free pledge.</a:t>
            </a:r>
            <a:endParaRPr lang="en-US" sz="1200" b="0" i="0" dirty="0" smtClean="0">
              <a:effectLst/>
              <a:latin typeface="Calibri" panose="020F0502020204030204" pitchFamily="34" charset="0"/>
              <a:ea typeface="Gill Sans MT" charset="0"/>
              <a:cs typeface="Gill Sans MT" charset="0"/>
            </a:endParaRPr>
          </a:p>
          <a:p>
            <a:pPr marL="171450" marR="0" lvl="0" indent="-171450" algn="l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sz="1200" b="0" i="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 Sans MT" charset="0"/>
                <a:cs typeface="Gill Sans MT" charset="0"/>
              </a:rPr>
              <a:t>Also, I encourage you to talk with me about the events in the community, your ideas, and</a:t>
            </a:r>
            <a:r>
              <a:rPr lang="en-US" sz="1200" b="0" i="0" kern="1200" baseline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 Sans MT" charset="0"/>
                <a:cs typeface="Gill Sans MT" charset="0"/>
              </a:rPr>
              <a:t> </a:t>
            </a:r>
            <a:r>
              <a:rPr lang="en-US" sz="1200" b="0" i="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 Sans MT" charset="0"/>
                <a:cs typeface="Gill Sans MT" charset="0"/>
              </a:rPr>
              <a:t>possible ways you can partner with the local DEA office.</a:t>
            </a:r>
            <a:endParaRPr lang="en-US" sz="1200" b="0" i="0" dirty="0" smtClean="0">
              <a:effectLst/>
              <a:latin typeface="Calibri" panose="020F0502020204030204" pitchFamily="34" charset="0"/>
              <a:ea typeface="Gill Sans MT" charset="0"/>
              <a:cs typeface="Gill Sans M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C8CD-026F-4742-94F7-7FBE39372D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24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Red Ribbon Week Activities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latin typeface="Calibri" panose="020F0502020204030204" pitchFamily="34" charset="0"/>
              <a:ea typeface="Gill Sans MT" charset="0"/>
              <a:cs typeface="Gill Sans MT" charset="0"/>
            </a:endParaRPr>
          </a:p>
          <a:p>
            <a:pPr marL="171450" indent="-171450" rtl="0" eaLnBrk="1" fontAlgn="auto" latinLnBrk="0" hangingPunct="1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i="0" dirty="0" smtClean="0">
                <a:solidFill>
                  <a:srgbClr val="FF0000"/>
                </a:solidFill>
                <a:latin typeface="Lucida Sans" panose="020B0602030504020204" pitchFamily="34" charset="0"/>
              </a:rPr>
              <a:t>Go Red for Red Ribbon Week</a:t>
            </a:r>
            <a:r>
              <a:rPr lang="en-US" sz="1600" i="0" baseline="0" dirty="0" smtClean="0">
                <a:solidFill>
                  <a:srgbClr val="FF0000"/>
                </a:solidFill>
                <a:latin typeface="Lucida Sans" panose="020B0602030504020204" pitchFamily="34" charset="0"/>
              </a:rPr>
              <a:t> is a high profile way businesses and communities can show they are part of Red Ribbon in October each year.</a:t>
            </a:r>
          </a:p>
          <a:p>
            <a:pPr marL="0" indent="0" rtl="0" eaLnBrk="1" fontAlgn="auto" latinLnBrk="0" hangingPunct="1">
              <a:lnSpc>
                <a:spcPct val="114000"/>
              </a:lnSpc>
              <a:buFont typeface="Arial" panose="020B0604020202020204" pitchFamily="34" charset="0"/>
              <a:buNone/>
            </a:pPr>
            <a:endParaRPr lang="en-US" sz="1600" i="1" baseline="0" dirty="0" smtClean="0">
              <a:solidFill>
                <a:srgbClr val="FF0000"/>
              </a:solidFill>
              <a:latin typeface="Lucida Sans" panose="020B0602030504020204" pitchFamily="34" charset="0"/>
            </a:endParaRPr>
          </a:p>
          <a:p>
            <a:pPr marL="171450" indent="-171450" rtl="0" eaLnBrk="1" fontAlgn="auto" latinLnBrk="0" hangingPunct="1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0000"/>
                </a:solidFill>
                <a:latin typeface="Lucida Sans" panose="020B0602030504020204" pitchFamily="34" charset="0"/>
              </a:rPr>
              <a:t>Support a drug-free life by lighting up buildings, landmarks, businesses, and bridges in red! This slide includes just a couple of examples from across the country.</a:t>
            </a:r>
          </a:p>
          <a:p>
            <a:pPr marL="171450" indent="-171450" rtl="0" eaLnBrk="1" fontAlgn="auto" latinLnBrk="0" hangingPunct="1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FF0000"/>
              </a:solidFill>
              <a:latin typeface="Lucida Sans" panose="020B0602030504020204" pitchFamily="34" charset="0"/>
              <a:cs typeface="Lucida Sans Unicode" panose="020B0602030504020204" pitchFamily="34" charset="0"/>
            </a:endParaRPr>
          </a:p>
          <a:p>
            <a:pPr marL="171450" indent="-171450" rtl="0" eaLnBrk="1" fontAlgn="auto" latinLnBrk="0" hangingPunct="1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0000"/>
                </a:solidFill>
                <a:latin typeface="Lucida Sans" panose="020B0602030504020204" pitchFamily="34" charset="0"/>
                <a:cs typeface="Lucida Sans Unicode" panose="020B0602030504020204" pitchFamily="34" charset="0"/>
              </a:rPr>
              <a:t>Be</a:t>
            </a:r>
            <a:r>
              <a:rPr lang="en-US" sz="1200" baseline="0" dirty="0" smtClean="0">
                <a:solidFill>
                  <a:srgbClr val="FF0000"/>
                </a:solidFill>
                <a:latin typeface="Lucida Sans" panose="020B0602030504020204" pitchFamily="34" charset="0"/>
                <a:cs typeface="Lucida Sans Unicode" panose="020B0602030504020204" pitchFamily="34" charset="0"/>
              </a:rPr>
              <a:t> sure to </a:t>
            </a:r>
            <a:r>
              <a:rPr lang="en-US" sz="1200" baseline="0" dirty="0" smtClean="0">
                <a:solidFill>
                  <a:srgbClr val="FF0000"/>
                </a:solidFill>
                <a:latin typeface="Lucida Sans" panose="020B0602030504090204" pitchFamily="34" charset="0"/>
                <a:cs typeface="Lucida Sans Unicode" panose="020B0602030504020204" pitchFamily="34" charset="0"/>
              </a:rPr>
              <a:t>p</a:t>
            </a:r>
            <a:r>
              <a:rPr lang="en-US" sz="1200" dirty="0" smtClean="0">
                <a:solidFill>
                  <a:srgbClr val="FF0000"/>
                </a:solidFill>
                <a:latin typeface="Lucida Sans" panose="020B0602030504090204" pitchFamily="34" charset="0"/>
                <a:cs typeface="Lucida Sans Unicode" panose="020B0602030504020204" pitchFamily="34" charset="0"/>
              </a:rPr>
              <a:t>ost a photo on your social media platforms of what you light up in red for Red Ribbon, and tag #</a:t>
            </a:r>
            <a:r>
              <a:rPr lang="en-US" sz="1200" dirty="0" err="1" smtClean="0">
                <a:solidFill>
                  <a:srgbClr val="FF0000"/>
                </a:solidFill>
                <a:latin typeface="Lucida Sans" panose="020B0602030504090204" pitchFamily="34" charset="0"/>
                <a:cs typeface="Lucida Sans Unicode" panose="020B0602030504020204" pitchFamily="34" charset="0"/>
              </a:rPr>
              <a:t>DEARedRibbon</a:t>
            </a:r>
            <a:r>
              <a:rPr lang="en-US" sz="1200" dirty="0" smtClean="0">
                <a:solidFill>
                  <a:srgbClr val="FF0000"/>
                </a:solidFill>
                <a:latin typeface="Lucida Sans" panose="020B0602030504090204" pitchFamily="34" charset="0"/>
                <a:cs typeface="Lucida Sans Unicode" panose="020B0602030504020204" pitchFamily="34" charset="0"/>
              </a:rPr>
              <a:t> and #GoRed4RedRibbon.</a:t>
            </a:r>
            <a:endParaRPr lang="en-US" sz="1200" b="0" i="0" dirty="0" smtClean="0">
              <a:effectLst/>
              <a:latin typeface="Calibri" panose="020F0502020204030204" pitchFamily="34" charset="0"/>
              <a:ea typeface="Gill Sans MT" charset="0"/>
              <a:cs typeface="Gill Sans M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C8CD-026F-4742-94F7-7FBE39372D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29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Red Ribbon Pledge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latin typeface="Calibri" panose="020F0502020204030204" pitchFamily="34" charset="0"/>
              <a:ea typeface="Gill Sans MT" charset="0"/>
              <a:cs typeface="Gill Sans MT" charset="0"/>
            </a:endParaRPr>
          </a:p>
          <a:p>
            <a:pPr marL="171450" indent="-171450">
              <a:lnSpc>
                <a:spcPct val="134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Here are sample pledges to use at Red Ribbon Week events.</a:t>
            </a:r>
            <a:endParaRPr lang="en-US" sz="1200" b="0" kern="12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Gill Sans MT" charset="0"/>
              <a:cs typeface="Gill Sans MT" charset="0"/>
            </a:endParaRPr>
          </a:p>
          <a:p>
            <a:pPr algn="ctr"/>
            <a:endParaRPr lang="en-US" sz="1200" b="0" kern="12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Gill Sans MT" charset="0"/>
              <a:cs typeface="Gill Sans MT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u="none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Student’s Pledge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I pledge to stay in school and learn the things that I need to know.</a:t>
            </a:r>
            <a:br>
              <a:rPr lang="en-US" sz="120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</a:br>
            <a:r>
              <a:rPr lang="en-US" sz="120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I pledge to make the world a better place for kids like me to grow.</a:t>
            </a:r>
            <a:br>
              <a:rPr lang="en-US" sz="120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</a:br>
            <a:r>
              <a:rPr lang="en-US" sz="120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I pledge to keep my dreams alive and be all that I can be.</a:t>
            </a:r>
            <a:br>
              <a:rPr lang="en-US" sz="120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</a:br>
            <a:r>
              <a:rPr lang="en-US" sz="120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I pledge to help others and to keep myself drug free.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 smtClean="0">
              <a:latin typeface="Calibri" panose="020F0502020204030204" pitchFamily="34" charset="0"/>
              <a:ea typeface="Gill Sans MT" charset="0"/>
              <a:cs typeface="Gill Sans MT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none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Parent’s Pledge</a:t>
            </a:r>
          </a:p>
          <a:p>
            <a:r>
              <a:rPr lang="en-US" sz="120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We will talk to our children about the dangers of drug abuse.</a:t>
            </a:r>
          </a:p>
          <a:p>
            <a:r>
              <a:rPr lang="en-US" sz="120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We will set clear rules for our children about not using drugs.</a:t>
            </a:r>
          </a:p>
          <a:p>
            <a:pPr>
              <a:lnSpc>
                <a:spcPct val="134000"/>
              </a:lnSpc>
            </a:pPr>
            <a:r>
              <a:rPr lang="en-US" sz="120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We will set a good example for our children by not using illegal drugs or medicine without a prescription, or misusing prescription drugs.</a:t>
            </a:r>
          </a:p>
          <a:p>
            <a:pPr>
              <a:lnSpc>
                <a:spcPct val="134000"/>
              </a:lnSpc>
            </a:pPr>
            <a:r>
              <a:rPr lang="en-US" sz="120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We will monitor our children's behavior and enforce appropriate consequences, so that our rules are respected.</a:t>
            </a:r>
          </a:p>
          <a:p>
            <a:r>
              <a:rPr lang="en-US" sz="120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We will encourage family and friends to follow the same guidelines to keep children safe from drug</a:t>
            </a:r>
            <a:r>
              <a:rPr lang="en-US" sz="1200" baseline="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 </a:t>
            </a:r>
            <a:r>
              <a:rPr lang="en-US" sz="120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abuse.</a:t>
            </a:r>
          </a:p>
          <a:p>
            <a:r>
              <a:rPr lang="en-US" sz="120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I pledge to set guidelines to help children grow up safe, healthy, and drug-free.</a:t>
            </a:r>
          </a:p>
          <a:p>
            <a:endParaRPr lang="en-US" sz="1200" dirty="0" smtClean="0">
              <a:latin typeface="Calibri" panose="020F0502020204030204" pitchFamily="34" charset="0"/>
              <a:ea typeface="Gill Sans MT" charset="0"/>
              <a:cs typeface="Gill Sans MT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Parents and students can recite these pledges, or sign and post them in their homes and schools as a reminder of their pledges to be drug-free.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Gill Sans MT" charset="0"/>
                <a:cs typeface="Gill Sans MT" charset="0"/>
              </a:rPr>
              <a:t>You can access the pledges 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Gill Sans MT" charset="0"/>
                <a:cs typeface="Gill Sans MT" charset="0"/>
              </a:rPr>
              <a:t> www.getsmartaboutdrugs.com/get-involved/red-ribbon-week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C8CD-026F-4742-94F7-7FBE39372D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Gill Sans MT" charset="0"/>
                <a:cs typeface="Gill Sans MT" charset="0"/>
              </a:rPr>
              <a:t>Commemorating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Gill Sans MT" charset="0"/>
                <a:cs typeface="Gill Sans MT" charset="0"/>
              </a:rPr>
              <a:t> Red Ribbon Week</a:t>
            </a:r>
            <a:endParaRPr lang="en-US" sz="1200" b="1" i="0" kern="12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Gill Sans MT" charset="0"/>
              <a:cs typeface="Gill Sans M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Gill Sans MT" charset="0"/>
              <a:cs typeface="Gill Sans MT" charset="0"/>
            </a:endParaRP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Gill Sans MT" charset="0"/>
                <a:cs typeface="Gill Sans MT" charset="0"/>
              </a:rPr>
              <a:t>Boy and Girl Scouts across the United States join the DEA in commemorating Red Ribbon Week,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Gill Sans MT" charset="0"/>
                <a:cs typeface="Gill Sans MT" charset="0"/>
              </a:rPr>
              <a:t> which is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Gill Sans MT" charset="0"/>
                <a:cs typeface="Gill Sans MT" charset="0"/>
              </a:rPr>
              <a:t>a partnership we are very proud of.</a:t>
            </a: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Gill Sans MT" charset="0"/>
                <a:cs typeface="Gill Sans MT" charset="0"/>
              </a:rPr>
              <a:t>Scouts can earn the patch by performing anti-drug activities that reinforce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Gill Sans MT" charset="0"/>
                <a:cs typeface="Gill Sans MT" charset="0"/>
              </a:rPr>
              <a:t> a drug-free lifestyle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Gill Sans MT" charset="0"/>
                <a:cs typeface="Gill Sans MT" charset="0"/>
              </a:rPr>
              <a:t>.</a:t>
            </a: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b="0" i="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For more information on the program, please go to</a:t>
            </a:r>
            <a:r>
              <a:rPr lang="en-US" sz="1200" b="0" i="0" baseline="0" dirty="0" smtClean="0">
                <a:latin typeface="Calibri" panose="020F0502020204030204" pitchFamily="34" charset="0"/>
                <a:ea typeface="Gill Sans MT" charset="0"/>
                <a:cs typeface="Gill Sans MT" charset="0"/>
              </a:rPr>
              <a:t> www.getsmartaboutdrugs.com/redribbon</a:t>
            </a:r>
            <a:endParaRPr lang="en-US" sz="1200" b="0" i="0" dirty="0" smtClean="0">
              <a:latin typeface="Calibri" panose="020F0502020204030204" pitchFamily="34" charset="0"/>
              <a:ea typeface="Gill Sans MT" charset="0"/>
              <a:cs typeface="Gill Sans M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C8CD-026F-4742-94F7-7FBE39372D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41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Red Ribbon Week Campus Video PSA Contest</a:t>
            </a:r>
            <a:endParaRPr lang="en-US" b="0" dirty="0" smtClean="0"/>
          </a:p>
          <a:p>
            <a:endParaRPr lang="en-US" b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 smtClean="0"/>
              <a:t>The DEA and the Substance Abuse and Mental Health Services Administration have</a:t>
            </a:r>
            <a:r>
              <a:rPr lang="en-US" b="0" baseline="0" dirty="0" smtClean="0"/>
              <a:t> partnered to sponsor this annual contest.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C8CD-026F-4742-94F7-7FBE39372D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88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AD64-CA16-C14E-8FF8-1753141D4B0A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5167-A796-2F4A-BA9A-D65B51A1F89D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299" y="1561049"/>
            <a:ext cx="3048006" cy="30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215084"/>
            <a:ext cx="3654162" cy="1730840"/>
          </a:xfrm>
        </p:spPr>
        <p:txBody>
          <a:bodyPr anchor="b"/>
          <a:lstStyle>
            <a:lvl1pPr algn="ctr">
              <a:defRPr sz="4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smtClean="0"/>
              <a:t>CELEBRATE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1" y="3457660"/>
            <a:ext cx="3654161" cy="1655762"/>
          </a:xfrm>
        </p:spPr>
        <p:txBody>
          <a:bodyPr>
            <a:normAutofit/>
          </a:bodyPr>
          <a:lstStyle>
            <a:lvl1pPr marL="0" indent="0" algn="ctr">
              <a:buNone/>
              <a:defRPr sz="3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OCTOBER 23-31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AD64-CA16-C14E-8FF8-1753141D4B0A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5167-A796-2F4A-BA9A-D65B51A1F89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457200" y="1726820"/>
            <a:ext cx="3654162" cy="1730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sz="4200" b="0" i="0" dirty="0" smtClean="0">
                <a:latin typeface="Arial" charset="0"/>
                <a:ea typeface="Arial" charset="0"/>
                <a:cs typeface="Arial" charset="0"/>
              </a:rPr>
              <a:t>RED RIBBON</a:t>
            </a:r>
            <a:endParaRPr lang="en-US" sz="4200" b="0" i="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856" y="1726820"/>
            <a:ext cx="3048006" cy="3048006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3810" y="290339"/>
            <a:ext cx="6301539" cy="429768"/>
          </a:xfrm>
        </p:spPr>
        <p:txBody>
          <a:bodyPr anchor="t" anchorCtr="0"/>
          <a:lstStyle>
            <a:lvl1pPr>
              <a:defRPr>
                <a:solidFill>
                  <a:srgbClr val="EE2C31"/>
                </a:solidFill>
                <a:latin typeface="+mj-lt"/>
                <a:ea typeface="Arial Hebrew" charset="-79"/>
                <a:cs typeface="Arial Hebrew" charset="-79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ea typeface="Arial" charset="0"/>
                <a:cs typeface="Arial" charset="0"/>
              </a:defRPr>
            </a:lvl1pPr>
            <a:lvl2pPr>
              <a:defRPr>
                <a:latin typeface="+mn-lt"/>
                <a:ea typeface="Arial" charset="0"/>
                <a:cs typeface="Arial" charset="0"/>
              </a:defRPr>
            </a:lvl2pPr>
            <a:lvl3pPr>
              <a:defRPr>
                <a:latin typeface="+mn-lt"/>
                <a:ea typeface="Arial" charset="0"/>
                <a:cs typeface="Arial" charset="0"/>
              </a:defRPr>
            </a:lvl3pPr>
            <a:lvl4pPr>
              <a:defRPr>
                <a:latin typeface="+mn-lt"/>
                <a:ea typeface="Arial" charset="0"/>
                <a:cs typeface="Arial" charset="0"/>
              </a:defRPr>
            </a:lvl4pPr>
            <a:lvl5pPr>
              <a:defRPr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AD64-CA16-C14E-8FF8-1753141D4B0A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5167-A796-2F4A-BA9A-D65B51A1F8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3811" y="644259"/>
            <a:ext cx="6301539" cy="433771"/>
          </a:xfrm>
        </p:spPr>
        <p:txBody>
          <a:bodyPr/>
          <a:lstStyle>
            <a:lvl1pPr>
              <a:defRPr>
                <a:solidFill>
                  <a:srgbClr val="EE2C31"/>
                </a:solidFill>
                <a:latin typeface="+mj-lt"/>
                <a:ea typeface="Arial Hebrew" charset="-79"/>
                <a:cs typeface="Arial Hebrew" charset="-79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ea typeface="Arial" charset="0"/>
                <a:cs typeface="Arial" charset="0"/>
              </a:defRPr>
            </a:lvl1pPr>
            <a:lvl2pPr>
              <a:defRPr>
                <a:latin typeface="+mn-lt"/>
                <a:ea typeface="Arial" charset="0"/>
                <a:cs typeface="Arial" charset="0"/>
              </a:defRPr>
            </a:lvl2pPr>
            <a:lvl3pPr>
              <a:defRPr>
                <a:latin typeface="+mn-lt"/>
                <a:ea typeface="Arial" charset="0"/>
                <a:cs typeface="Arial" charset="0"/>
              </a:defRPr>
            </a:lvl3pPr>
            <a:lvl4pPr>
              <a:defRPr>
                <a:latin typeface="+mn-lt"/>
                <a:ea typeface="Arial" charset="0"/>
                <a:cs typeface="Arial" charset="0"/>
              </a:defRPr>
            </a:lvl4pPr>
            <a:lvl5pPr>
              <a:defRPr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AD64-CA16-C14E-8FF8-1753141D4B0A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5167-A796-2F4A-BA9A-D65B51A1F8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7E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AD64-CA16-C14E-8FF8-1753141D4B0A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5167-A796-2F4A-BA9A-D65B51A1F89D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1029750"/>
            <a:ext cx="4267202" cy="426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4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5126"/>
            <a:ext cx="8229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8229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1AD64-CA16-C14E-8FF8-1753141D4B0A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B5167-A796-2F4A-BA9A-D65B51A1F8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84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2" r:id="rId3"/>
    <p:sldLayoutId id="2147483660" r:id="rId4"/>
    <p:sldLayoutId id="214748366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EE2C3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dribbon.org/contes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dribbon.org/contes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hyperlink" Target="https://www.campusdrugprevention.gov/" TargetMode="External"/><Relationship Id="rId7" Type="http://schemas.openxmlformats.org/officeDocument/2006/relationships/hyperlink" Target="https://www.justthinktwice.gov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hyperlink" Target="https://www.getsmartaboutdrugs.gov/" TargetMode="External"/><Relationship Id="rId10" Type="http://schemas.openxmlformats.org/officeDocument/2006/relationships/image" Target="../media/image34.jpg"/><Relationship Id="rId4" Type="http://schemas.openxmlformats.org/officeDocument/2006/relationships/image" Target="../media/image31.jpg"/><Relationship Id="rId9" Type="http://schemas.openxmlformats.org/officeDocument/2006/relationships/hyperlink" Target="https://www.dea.gov/index.shtml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getsmartaboutdrugs.gov/redribbo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68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3520440"/>
          </a:xfrm>
        </p:spPr>
        <p:txBody>
          <a:bodyPr>
            <a:noAutofit/>
          </a:bodyPr>
          <a:lstStyle/>
          <a:p>
            <a:pPr marL="45720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700" b="1" dirty="0" smtClean="0">
                <a:solidFill>
                  <a:prstClr val="black"/>
                </a:solidFill>
              </a:rPr>
              <a:t>What</a:t>
            </a:r>
            <a:r>
              <a:rPr lang="en-US" sz="2700" dirty="0">
                <a:solidFill>
                  <a:prstClr val="black"/>
                </a:solidFill>
              </a:rPr>
              <a:t>: For colleges and universities to promote the importance of preventing alcohol abuse and illicit drug </a:t>
            </a:r>
            <a:r>
              <a:rPr lang="en-US" sz="2700" dirty="0" smtClean="0">
                <a:solidFill>
                  <a:prstClr val="black"/>
                </a:solidFill>
              </a:rPr>
              <a:t>use.</a:t>
            </a:r>
          </a:p>
          <a:p>
            <a:pPr marL="45720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700" b="1" dirty="0" smtClean="0">
                <a:solidFill>
                  <a:prstClr val="black"/>
                </a:solidFill>
              </a:rPr>
              <a:t>Who</a:t>
            </a:r>
            <a:r>
              <a:rPr lang="en-US" sz="2700" dirty="0">
                <a:solidFill>
                  <a:prstClr val="black"/>
                </a:solidFill>
              </a:rPr>
              <a:t>: Institutions of higher education that offer an associate or baccalaureate degree are </a:t>
            </a:r>
            <a:r>
              <a:rPr lang="en-US" sz="2700" dirty="0" smtClean="0">
                <a:solidFill>
                  <a:prstClr val="black"/>
                </a:solidFill>
              </a:rPr>
              <a:t>eligible.</a:t>
            </a:r>
          </a:p>
          <a:p>
            <a:pPr mar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2700" dirty="0" smtClean="0">
              <a:solidFill>
                <a:prstClr val="black"/>
              </a:solidFill>
            </a:endParaRPr>
          </a:p>
          <a:p>
            <a:pPr mar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Visit: </a:t>
            </a:r>
            <a:r>
              <a:rPr lang="en-US" sz="2400" dirty="0" smtClean="0">
                <a:solidFill>
                  <a:prstClr val="black"/>
                </a:solidFill>
              </a:rPr>
              <a:t>campusdrugprevention.gov/</a:t>
            </a:r>
            <a:r>
              <a:rPr lang="en-US" sz="2400" dirty="0" err="1" smtClean="0">
                <a:solidFill>
                  <a:prstClr val="black"/>
                </a:solidFill>
              </a:rPr>
              <a:t>psacontest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Red Ribbon Week </a:t>
            </a:r>
            <a:br>
              <a:rPr lang="en-US" b="1" dirty="0"/>
            </a:br>
            <a:r>
              <a:rPr lang="en-US" dirty="0"/>
              <a:t>Campus Video PSA Contest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4" y="5454333"/>
            <a:ext cx="1161414" cy="1161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85" y="5454333"/>
            <a:ext cx="2821256" cy="12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5625"/>
            <a:ext cx="8229600" cy="9724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700" dirty="0"/>
              <a:t>Sponsored by National Family Partnership,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co-sponsored </a:t>
            </a:r>
            <a:r>
              <a:rPr lang="en-US" sz="2700" dirty="0"/>
              <a:t>by DEA</a:t>
            </a:r>
            <a:r>
              <a:rPr lang="en-US" sz="2700" dirty="0" smtClean="0"/>
              <a:t>.</a:t>
            </a:r>
            <a:endParaRPr lang="en-US" sz="2700" u="sng" dirty="0">
              <a:hlinkClick r:id="rId3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Red Ribbon </a:t>
            </a:r>
            <a:r>
              <a:rPr lang="en-US" dirty="0"/>
              <a:t>Photo Contest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222" y="3785107"/>
            <a:ext cx="3200400" cy="1403098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96" y="3457956"/>
            <a:ext cx="2057400" cy="2057400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148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29888"/>
            <a:ext cx="8229600" cy="2728112"/>
          </a:xfrm>
          <a:effectLst>
            <a:outerShdw blurRad="76200" dist="762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57200" y="1444752"/>
            <a:ext cx="822960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The contest is for schools and families, </a:t>
            </a:r>
            <a:r>
              <a:rPr lang="en-US" sz="2700" dirty="0" smtClean="0"/>
              <a:t>who decorate </a:t>
            </a:r>
            <a:r>
              <a:rPr lang="en-US" sz="2700" dirty="0"/>
              <a:t>their home or school around </a:t>
            </a:r>
            <a:r>
              <a:rPr lang="en-US" sz="2700" dirty="0" smtClean="0"/>
              <a:t>the </a:t>
            </a:r>
            <a:br>
              <a:rPr lang="en-US" sz="2700" dirty="0" smtClean="0"/>
            </a:br>
            <a:r>
              <a:rPr lang="en-US" sz="2700" dirty="0" smtClean="0"/>
              <a:t>national </a:t>
            </a:r>
            <a:r>
              <a:rPr lang="en-US" sz="2700" b="1" dirty="0">
                <a:solidFill>
                  <a:srgbClr val="EE2C31"/>
                </a:solidFill>
              </a:rPr>
              <a:t>Red Ribbon </a:t>
            </a:r>
            <a:r>
              <a:rPr lang="en-US" sz="2700" dirty="0"/>
              <a:t>theme and the </a:t>
            </a:r>
            <a:r>
              <a:rPr lang="en-US" sz="2700" dirty="0" smtClean="0"/>
              <a:t>public </a:t>
            </a:r>
            <a:br>
              <a:rPr lang="en-US" sz="2700" dirty="0" smtClean="0"/>
            </a:br>
            <a:r>
              <a:rPr lang="en-US" sz="2700" dirty="0" smtClean="0"/>
              <a:t>votes to </a:t>
            </a:r>
            <a:r>
              <a:rPr lang="en-US" sz="2700" dirty="0"/>
              <a:t>select the winning </a:t>
            </a:r>
            <a:r>
              <a:rPr lang="en-US" sz="2700" dirty="0" smtClean="0"/>
              <a:t>entries.</a:t>
            </a:r>
            <a:endParaRPr lang="en-US" sz="2700" dirty="0"/>
          </a:p>
          <a:p>
            <a:pPr algn="ctr"/>
            <a:endParaRPr lang="en-US" sz="1300" u="sng" dirty="0" smtClean="0">
              <a:hlinkClick r:id="rId3"/>
            </a:endParaRPr>
          </a:p>
          <a:p>
            <a:pPr algn="ctr"/>
            <a:r>
              <a:rPr lang="en-US" sz="2400" dirty="0" smtClean="0">
                <a:hlinkClick r:id="rId3"/>
              </a:rPr>
              <a:t>www.redribbon.org/contest</a:t>
            </a:r>
            <a:endParaRPr lang="en-US" sz="2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Red Ribbon </a:t>
            </a:r>
            <a:r>
              <a:rPr lang="en-US" dirty="0"/>
              <a:t>Photo Contest</a:t>
            </a:r>
          </a:p>
        </p:txBody>
      </p:sp>
    </p:spTree>
    <p:extLst>
      <p:ext uri="{BB962C8B-B14F-4D97-AF65-F5344CB8AC3E}">
        <p14:creationId xmlns:p14="http://schemas.microsoft.com/office/powerpoint/2010/main" val="44271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3772"/>
            <a:ext cx="8229600" cy="1234563"/>
          </a:xfrm>
          <a:effectLst>
            <a:outerShdw blurRad="76200" dist="762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35185"/>
            <a:ext cx="5029200" cy="1926772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7" name="Content Placeholder 3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47997"/>
            <a:ext cx="5029200" cy="1417526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68" y="2847997"/>
            <a:ext cx="3045432" cy="3513960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More </a:t>
            </a:r>
            <a:r>
              <a:rPr lang="en-US" dirty="0" smtClean="0"/>
              <a:t>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0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5135" y="5608393"/>
            <a:ext cx="42114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EE2C31"/>
                </a:solidFill>
              </a:rPr>
              <a:t>d</a:t>
            </a:r>
            <a:r>
              <a:rPr lang="en-US" sz="3600" b="1" dirty="0" smtClean="0">
                <a:solidFill>
                  <a:srgbClr val="EE2C31"/>
                </a:solidFill>
              </a:rPr>
              <a:t>ea.gov/</a:t>
            </a:r>
            <a:r>
              <a:rPr lang="en-US" sz="3600" b="1" dirty="0" err="1" smtClean="0">
                <a:solidFill>
                  <a:srgbClr val="EE2C31"/>
                </a:solidFill>
              </a:rPr>
              <a:t>redribbon</a:t>
            </a:r>
            <a:endParaRPr lang="en-US" sz="3600" b="1" dirty="0">
              <a:solidFill>
                <a:srgbClr val="EE2C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82" y="1879690"/>
            <a:ext cx="5226050" cy="952500"/>
          </a:xfrm>
          <a:prstGeom prst="rect">
            <a:avLst/>
          </a:prstGeom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>
            <a:off x="341734" y="1630986"/>
            <a:ext cx="3108098" cy="4351338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>
            <a:off x="828513" y="1809813"/>
            <a:ext cx="3303639" cy="4352544"/>
          </a:xfrm>
          <a:effectLst>
            <a:outerShdw blurRad="76200" dist="762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7" name="Picture 6" descr="KiKi rubbing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3000" y="5531285"/>
            <a:ext cx="6858000" cy="1058779"/>
          </a:xfrm>
          <a:prstGeom prst="rect">
            <a:avLst/>
          </a:prstGeom>
          <a:ln>
            <a:noFill/>
          </a:ln>
          <a:effectLst>
            <a:outerShdw blurRad="76200" dist="762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8" name="Picture 7" descr="kik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2934019"/>
            <a:ext cx="4114800" cy="2671948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How did </a:t>
            </a:r>
            <a:r>
              <a:rPr lang="en-US" b="1" dirty="0"/>
              <a:t>Red Ribbon Week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come about?</a:t>
            </a:r>
          </a:p>
        </p:txBody>
      </p:sp>
    </p:spTree>
    <p:extLst>
      <p:ext uri="{BB962C8B-B14F-4D97-AF65-F5344CB8AC3E}">
        <p14:creationId xmlns:p14="http://schemas.microsoft.com/office/powerpoint/2010/main" val="3030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iving RR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00000">
            <a:off x="6447665" y="1107751"/>
            <a:ext cx="2031630" cy="5076375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4397431" y="1357209"/>
            <a:ext cx="2377440" cy="4811344"/>
          </a:xfrm>
          <a:effectLst>
            <a:outerShdw blurRad="76200" dist="762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29588" y="2353276"/>
            <a:ext cx="35684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EE2C31"/>
                </a:solidFill>
                <a:ea typeface="Gill Sans MT" charset="0"/>
                <a:cs typeface="Gill Sans MT" charset="0"/>
              </a:rPr>
              <a:t>Red Ribbon Week </a:t>
            </a:r>
            <a:r>
              <a:rPr lang="en-US" sz="2700" dirty="0">
                <a:ea typeface="Gill Sans MT" charset="0"/>
                <a:cs typeface="Gill Sans MT" charset="0"/>
              </a:rPr>
              <a:t>is a uniform way for communities nationwide to take a stand against drugs and drug use. </a:t>
            </a:r>
            <a:endParaRPr lang="en-US" sz="27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Why the </a:t>
            </a:r>
            <a:r>
              <a:rPr lang="en-US" b="1" dirty="0"/>
              <a:t>Red Ribbon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800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:\CPD Multimedia\Presentations\Demand Reduction Red Ribbon Presentation 2014\2014 RR PPT PICS\Teaching Drug Awareness Thru Da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0000">
            <a:off x="3196101" y="3864168"/>
            <a:ext cx="3017520" cy="2743200"/>
          </a:xfrm>
          <a:prstGeom prst="rect">
            <a:avLst/>
          </a:prstGeom>
          <a:noFill/>
          <a:effectLst>
            <a:outerShdw blurRad="76200" dist="76200" dir="2700000" algn="tl" rotWithShape="0">
              <a:prstClr val="black">
                <a:alpha val="2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40000">
            <a:off x="5450137" y="1735125"/>
            <a:ext cx="3072384" cy="2560320"/>
          </a:xfrm>
          <a:prstGeom prst="rect">
            <a:avLst/>
          </a:prstGeom>
          <a:effectLst>
            <a:outerShdw blurRad="762000" dist="762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2907874" y="1105571"/>
            <a:ext cx="2715768" cy="2798064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40000">
            <a:off x="421664" y="1920741"/>
            <a:ext cx="2866644" cy="3995928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ea typeface="Gill Sans MT" charset="0"/>
                <a:cs typeface="Gill Sans MT" charset="0"/>
              </a:rPr>
              <a:t>Red Ribbon Week </a:t>
            </a:r>
            <a:r>
              <a:rPr lang="en-US" dirty="0">
                <a:ea typeface="Gill Sans MT" charset="0"/>
                <a:cs typeface="Gill Sans MT" charset="0"/>
              </a:rPr>
              <a:t>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82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4483856" y="2212133"/>
            <a:ext cx="4114800" cy="3476117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>
            <a:off x="543814" y="1515330"/>
            <a:ext cx="4114800" cy="3476117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ea typeface="Gill Sans MT" charset="0"/>
                <a:cs typeface="Gill Sans MT" charset="0"/>
              </a:rPr>
              <a:t>Red Ribbon Week </a:t>
            </a:r>
            <a:r>
              <a:rPr lang="en-US" dirty="0">
                <a:ea typeface="Gill Sans MT" charset="0"/>
                <a:cs typeface="Gill Sans MT" charset="0"/>
              </a:rPr>
              <a:t>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2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628078" y="3436585"/>
            <a:ext cx="3797727" cy="2377719"/>
            <a:chOff x="161569" y="2370505"/>
            <a:chExt cx="2468287" cy="154537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569" y="2370505"/>
              <a:ext cx="2468287" cy="1541199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228601" y="3454210"/>
              <a:ext cx="2399266" cy="461665"/>
            </a:xfrm>
            <a:prstGeom prst="rect">
              <a:avLst/>
            </a:prstGeom>
            <a:ln w="127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Big </a:t>
              </a: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Four </a:t>
              </a:r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Bridge</a:t>
              </a:r>
            </a:p>
            <a:p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Louisville, Kentucky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ea typeface="Gill Sans MT" charset="0"/>
                <a:cs typeface="Gill Sans MT" charset="0"/>
              </a:rPr>
              <a:t>Red Ribbon Week </a:t>
            </a:r>
            <a:r>
              <a:rPr lang="en-US" dirty="0">
                <a:ea typeface="Gill Sans MT" charset="0"/>
                <a:cs typeface="Gill Sans MT" charset="0"/>
              </a:rPr>
              <a:t>activities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92096" y="6036665"/>
            <a:ext cx="7779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Lucida Sans" panose="020B0602030504020204" pitchFamily="34" charset="0"/>
              </a:rPr>
              <a:t>Support a drug-free life by lighting up buildings, landmarks, businesses, and bridges in red!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 rot="21005503">
            <a:off x="579603" y="1330492"/>
            <a:ext cx="3490442" cy="2235225"/>
            <a:chOff x="2989797" y="2370505"/>
            <a:chExt cx="2574656" cy="16487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9797" y="2370505"/>
              <a:ext cx="2574656" cy="164877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048000" y="3505200"/>
              <a:ext cx="2286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City Hall</a:t>
              </a:r>
            </a:p>
            <a:p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Columbus, Ohio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rot="20700000">
            <a:off x="5620303" y="3076420"/>
            <a:ext cx="3183573" cy="2395210"/>
            <a:chOff x="2839225" y="4191000"/>
            <a:chExt cx="3183573" cy="2395210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225" y="4191000"/>
              <a:ext cx="3183573" cy="2395210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954898" y="6017567"/>
              <a:ext cx="2526489" cy="46166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St. Louis Wheel Union Station</a:t>
              </a:r>
            </a:p>
            <a:p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St. Louis, Missouri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99344" y="955329"/>
            <a:ext cx="1954715" cy="2620323"/>
            <a:chOff x="343662" y="4089742"/>
            <a:chExt cx="1954715" cy="26203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7876" y="4415528"/>
              <a:ext cx="2606287" cy="1954715"/>
            </a:xfrm>
            <a:prstGeom prst="rect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43663" y="6248400"/>
              <a:ext cx="19201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RSA Tower</a:t>
              </a:r>
            </a:p>
            <a:p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Montgomery, Alabama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6606126" y="1291677"/>
            <a:ext cx="259718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+mj-lt"/>
              </a:rPr>
              <a:t>Go Red for </a:t>
            </a:r>
            <a:endParaRPr lang="en-US" sz="3200" b="1" i="1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sz="3200" b="1" i="1" dirty="0" smtClean="0">
                <a:solidFill>
                  <a:srgbClr val="FF0000"/>
                </a:solidFill>
                <a:latin typeface="+mj-lt"/>
              </a:rPr>
              <a:t>Red </a:t>
            </a:r>
            <a:r>
              <a:rPr lang="en-US" sz="3200" b="1" i="1" dirty="0">
                <a:solidFill>
                  <a:srgbClr val="FF0000"/>
                </a:solidFill>
                <a:latin typeface="+mj-lt"/>
              </a:rPr>
              <a:t>Ribbon 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90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0000">
            <a:off x="4148526" y="3826925"/>
            <a:ext cx="4457700" cy="2730094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8" name="Picture 2" descr="H:\CPD Multimedia\Presentations\Demand Reduction Red Ribbon Presentation 2014\2014 RR PPT PICS\GUAM\Community Invlolvement\Red Ribbon Week Proclaimation Signing\!DSC_00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20000">
            <a:off x="3943276" y="1207704"/>
            <a:ext cx="4263182" cy="2852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76200" dist="76200" dir="2700000" algn="tl" rotWithShape="0">
              <a:prstClr val="black">
                <a:alpha val="25000"/>
              </a:prstClr>
            </a:outerShdw>
          </a:effectLst>
          <a:extLst/>
        </p:spPr>
      </p:pic>
      <p:pic>
        <p:nvPicPr>
          <p:cNvPr id="7" name="Picture 2" descr="H:\CPD Multimedia\Programs\Red Ribbon Patch Initiative\2013\2013 Photos\REd Ribbon Patch Taking the Pledge Dolgeville Pack 1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 rot="-180000">
            <a:off x="764485" y="1604964"/>
            <a:ext cx="3429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76200" dist="76200" dir="2700000" algn="tl" rotWithShape="0">
              <a:prstClr val="black">
                <a:alpha val="25000"/>
              </a:prstClr>
            </a:outerShdw>
          </a:effectLst>
          <a:ex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Take the </a:t>
            </a:r>
            <a:r>
              <a:rPr lang="en-US" b="1" dirty="0"/>
              <a:t>Red Ribbon </a:t>
            </a:r>
            <a:r>
              <a:rPr lang="en-US" dirty="0"/>
              <a:t>pledge</a:t>
            </a:r>
          </a:p>
        </p:txBody>
      </p:sp>
    </p:spTree>
    <p:extLst>
      <p:ext uri="{BB962C8B-B14F-4D97-AF65-F5344CB8AC3E}">
        <p14:creationId xmlns:p14="http://schemas.microsoft.com/office/powerpoint/2010/main" val="92546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0" y="1624457"/>
            <a:ext cx="3429000" cy="3369564"/>
          </a:xfrm>
          <a:effectLst>
            <a:outerShdw blurRad="76200" dist="762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142232" y="2432076"/>
            <a:ext cx="43091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700" dirty="0">
                <a:ea typeface="Gill Sans MT" charset="0"/>
                <a:cs typeface="Gill Sans MT" charset="0"/>
              </a:rPr>
              <a:t>Scouts can earn the patch by performing anti-drug activities that reinforce a drug-free lifestyle</a:t>
            </a:r>
            <a:r>
              <a:rPr lang="en-US" sz="2700" dirty="0" smtClean="0">
                <a:ea typeface="Gill Sans MT" charset="0"/>
                <a:cs typeface="Gill Sans MT" charset="0"/>
              </a:rPr>
              <a:t>.</a:t>
            </a:r>
            <a:endParaRPr lang="en-US" sz="2700" dirty="0">
              <a:ea typeface="Gill Sans MT" charset="0"/>
              <a:cs typeface="Gill Sans M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111496"/>
            <a:ext cx="9144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/>
              <a:t>Learn more about the program</a:t>
            </a:r>
          </a:p>
          <a:p>
            <a:pPr algn="ctr"/>
            <a:r>
              <a:rPr lang="en-US" sz="2400" dirty="0" smtClean="0">
                <a:hlinkClick r:id="rId4"/>
              </a:rPr>
              <a:t>www.getsmartaboutdrugs.com/redribbon</a:t>
            </a:r>
            <a:endParaRPr lang="en-US" sz="24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Commemorating </a:t>
            </a:r>
            <a:br>
              <a:rPr lang="en-US" dirty="0"/>
            </a:br>
            <a:r>
              <a:rPr lang="en-US" b="1" dirty="0"/>
              <a:t>Red Ribbon Week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78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Red Ribbon Week </a:t>
            </a:r>
            <a:br>
              <a:rPr lang="en-US" b="1" dirty="0" smtClean="0"/>
            </a:br>
            <a:r>
              <a:rPr lang="en-US" dirty="0" smtClean="0"/>
              <a:t>Campus Video PSA Contest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1216152"/>
          </a:xfrm>
        </p:spPr>
        <p:txBody>
          <a:bodyPr>
            <a:noAutofit/>
          </a:bodyPr>
          <a:lstStyle/>
          <a:p>
            <a:pPr mar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700" dirty="0">
                <a:solidFill>
                  <a:prstClr val="black"/>
                </a:solidFill>
              </a:rPr>
              <a:t>Co-sponsored by DEA and </a:t>
            </a:r>
            <a:r>
              <a:rPr lang="en-US" sz="2700" dirty="0" smtClean="0">
                <a:solidFill>
                  <a:prstClr val="black"/>
                </a:solidFill>
              </a:rPr>
              <a:t>SAMHSA’s </a:t>
            </a:r>
            <a:br>
              <a:rPr lang="en-US" sz="2700" dirty="0" smtClean="0">
                <a:solidFill>
                  <a:prstClr val="black"/>
                </a:solidFill>
              </a:rPr>
            </a:br>
            <a:r>
              <a:rPr lang="en-US" sz="2700" dirty="0" smtClean="0">
                <a:solidFill>
                  <a:prstClr val="black"/>
                </a:solidFill>
              </a:rPr>
              <a:t>Center </a:t>
            </a:r>
            <a:r>
              <a:rPr lang="en-US" sz="2700" dirty="0">
                <a:solidFill>
                  <a:prstClr val="black"/>
                </a:solidFill>
              </a:rPr>
              <a:t>for Substance Abuse </a:t>
            </a:r>
            <a:r>
              <a:rPr lang="en-US" sz="2700" dirty="0" smtClean="0">
                <a:solidFill>
                  <a:prstClr val="black"/>
                </a:solidFill>
              </a:rPr>
              <a:t>Prevention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98" y="3824868"/>
            <a:ext cx="3456877" cy="15611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46" y="3796806"/>
            <a:ext cx="1678259" cy="167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5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DEA Red Ribbon 1">
      <a:dk1>
        <a:srgbClr val="000000"/>
      </a:dk1>
      <a:lt1>
        <a:srgbClr val="FFFFFF"/>
      </a:lt1>
      <a:dk2>
        <a:srgbClr val="505046"/>
      </a:dk2>
      <a:lt2>
        <a:srgbClr val="F4E9D3"/>
      </a:lt2>
      <a:accent1>
        <a:srgbClr val="ED2B30"/>
      </a:accent1>
      <a:accent2>
        <a:srgbClr val="BD202F"/>
      </a:accent2>
      <a:accent3>
        <a:srgbClr val="ED7946"/>
      </a:accent3>
      <a:accent4>
        <a:srgbClr val="BD5D26"/>
      </a:accent4>
      <a:accent5>
        <a:srgbClr val="F4D355"/>
      </a:accent5>
      <a:accent6>
        <a:srgbClr val="0A52CC"/>
      </a:accent6>
      <a:hlink>
        <a:srgbClr val="0B52CC"/>
      </a:hlink>
      <a:folHlink>
        <a:srgbClr val="BD20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F8DC634AFB7439B7AA5476C9D65F2" ma:contentTypeVersion="2" ma:contentTypeDescription="Create a new document." ma:contentTypeScope="" ma:versionID="a862e0f86beed4f9bd90cfc96c21a38e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507d309c6647c902160864d3ed7b7f9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D6CA01-31D5-4C99-A06A-7EE60B2ED9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CA159B-EF5B-42EF-AADE-65F976F2826D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85CBED1-6719-42B1-9EBC-1E2E03FB90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1425</TotalTime>
  <Words>1365</Words>
  <Application>Microsoft Office PowerPoint</Application>
  <PresentationFormat>On-screen Show (4:3)</PresentationFormat>
  <Paragraphs>134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Arial Black</vt:lpstr>
      <vt:lpstr>Arial Hebrew</vt:lpstr>
      <vt:lpstr>Calibri</vt:lpstr>
      <vt:lpstr>Gill Sans MT</vt:lpstr>
      <vt:lpstr>Lucida Sans</vt:lpstr>
      <vt:lpstr>Lucida Sans Unicode</vt:lpstr>
      <vt:lpstr>Times New Roman</vt:lpstr>
      <vt:lpstr>Office Theme</vt:lpstr>
      <vt:lpstr>PowerPoint Presentation</vt:lpstr>
      <vt:lpstr>How did Red Ribbon Week  come about?</vt:lpstr>
      <vt:lpstr>Why the Red Ribbon?</vt:lpstr>
      <vt:lpstr>Red Ribbon Week activities</vt:lpstr>
      <vt:lpstr>Red Ribbon Week activities</vt:lpstr>
      <vt:lpstr>Red Ribbon Week activities</vt:lpstr>
      <vt:lpstr>Take the Red Ribbon pledge</vt:lpstr>
      <vt:lpstr>Commemorating  Red Ribbon Week</vt:lpstr>
      <vt:lpstr>Red Ribbon Week  Campus Video PSA Contest</vt:lpstr>
      <vt:lpstr>Red Ribbon Week  Campus Video PSA Contest</vt:lpstr>
      <vt:lpstr>Red Ribbon Photo Contest</vt:lpstr>
      <vt:lpstr>Red Ribbon Photo Contest</vt:lpstr>
      <vt:lpstr>More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Kapaldo</dc:creator>
  <cp:lastModifiedBy>Fearns, Sean T.</cp:lastModifiedBy>
  <cp:revision>126</cp:revision>
  <cp:lastPrinted>2017-10-02T17:05:35Z</cp:lastPrinted>
  <dcterms:created xsi:type="dcterms:W3CDTF">2017-10-02T10:45:44Z</dcterms:created>
  <dcterms:modified xsi:type="dcterms:W3CDTF">2022-07-28T16:39:40Z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0x010100FC2F8DC634AFB7439B7AA5476C9D65F2</vt:lpwstr>
  </property>
</Properties>
</file>